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8"/>
  </p:notesMasterIdLst>
  <p:sldIdLst>
    <p:sldId id="290" r:id="rId4"/>
    <p:sldId id="291" r:id="rId5"/>
    <p:sldId id="292" r:id="rId6"/>
    <p:sldId id="293" r:id="rId7"/>
    <p:sldId id="294" r:id="rId8"/>
    <p:sldId id="296" r:id="rId9"/>
    <p:sldId id="297" r:id="rId10"/>
    <p:sldId id="298" r:id="rId11"/>
    <p:sldId id="299" r:id="rId12"/>
    <p:sldId id="301" r:id="rId13"/>
    <p:sldId id="295" r:id="rId14"/>
    <p:sldId id="300" r:id="rId15"/>
    <p:sldId id="324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27" r:id="rId27"/>
    <p:sldId id="326" r:id="rId28"/>
    <p:sldId id="312" r:id="rId29"/>
    <p:sldId id="313" r:id="rId30"/>
    <p:sldId id="314" r:id="rId31"/>
    <p:sldId id="315" r:id="rId32"/>
    <p:sldId id="317" r:id="rId33"/>
    <p:sldId id="318" r:id="rId34"/>
    <p:sldId id="319" r:id="rId35"/>
    <p:sldId id="320" r:id="rId36"/>
    <p:sldId id="325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65" autoAdjust="0"/>
  </p:normalViewPr>
  <p:slideViewPr>
    <p:cSldViewPr snapToGrid="0">
      <p:cViewPr varScale="1">
        <p:scale>
          <a:sx n="68" d="100"/>
          <a:sy n="68" d="100"/>
        </p:scale>
        <p:origin x="11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63364-72A5-420D-9AE5-57F318FDAA92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6CD0F-95DD-4BB9-A6AE-2C238D0A9A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7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85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6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1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5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6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7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830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26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20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0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2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1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495426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7C5A-4A23-4FEF-9099-2D2D54622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460-F32C-46FA-AC0D-D5D26B7C75D7}" type="datetime1">
              <a:rPr lang="zh-CN" altLang="en-US"/>
              <a:pPr>
                <a:defRPr/>
              </a:pPr>
              <a:t>2019/12/3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26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993CC9-D534-4552-AC80-618A154E2AB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2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6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2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0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3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3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4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5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3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1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9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9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8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1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8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9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  <a:t>2019/12/3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0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156" y="-498547"/>
            <a:ext cx="8167817" cy="7539524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7623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53" y="606757"/>
            <a:ext cx="7838587" cy="5200919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72726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6ADC8B0-EA22-4EBD-827B-B38DFCCC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</p:spPr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391" y="1557867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795" y="1841736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251" y="2405823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19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95103" y="2837698"/>
            <a:ext cx="5718175" cy="595313"/>
          </a:xfrm>
          <a:prstGeom prst="rect">
            <a:avLst/>
          </a:prstGeom>
          <a:solidFill>
            <a:srgbClr val="FF6600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3295103" y="1541245"/>
            <a:ext cx="6364287" cy="46196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概述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4.2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状态空间盲目搜索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4.3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状态空间启发式搜索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4.4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或树搜索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4.5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博弈树的启发式搜索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B5717-47C2-4836-8B75-2555FF996F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9171" name="Rectangle 3"/>
          <p:cNvSpPr>
            <a:spLocks noGrp="1"/>
          </p:cNvSpPr>
          <p:nvPr>
            <p:ph type="title"/>
          </p:nvPr>
        </p:nvSpPr>
        <p:spPr>
          <a:xfrm>
            <a:off x="2846936" y="608177"/>
            <a:ext cx="6300787" cy="649288"/>
          </a:xfrm>
        </p:spPr>
        <p:txBody>
          <a:bodyPr/>
          <a:lstStyle/>
          <a:p>
            <a:pPr algn="ctr">
              <a:defRPr/>
            </a:pPr>
            <a:r>
              <a:rPr lang="zh-CN" altLang="en-US" sz="4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itchFamily="2" charset="-122"/>
              </a:rPr>
              <a:t>主 要 内 容</a:t>
            </a:r>
          </a:p>
        </p:txBody>
      </p:sp>
    </p:spTree>
    <p:extLst>
      <p:ext uri="{BB962C8B-B14F-4D97-AF65-F5344CB8AC3E}">
        <p14:creationId xmlns:p14="http://schemas.microsoft.com/office/powerpoint/2010/main" val="28017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"/>
    </mc:Choice>
    <mc:Fallback xmlns="">
      <p:transition spd="slow" advTm="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0840" y="1828482"/>
            <a:ext cx="1085508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启发性信息</a:t>
            </a:r>
          </a:p>
          <a:p>
            <a:pPr marL="0" marR="42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启发性信息是指那种与具体问题求解过程有关的，并可指导搜索过程朝着最有希望方向前进的控制信息。</a:t>
            </a:r>
          </a:p>
          <a:p>
            <a:pPr marL="0" marR="21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启发信息的启发能力越强，扩展的无用结点越少。包括以下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种：</a:t>
            </a:r>
          </a:p>
          <a:p>
            <a:pPr marL="0" marR="703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①有效地帮助确定扩展节点的信息；</a:t>
            </a:r>
          </a:p>
          <a:p>
            <a:pPr marL="0" marR="461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②有效的帮助决定哪些后继节点应被生成的信息；</a:t>
            </a:r>
          </a:p>
          <a:p>
            <a:pPr marL="0" marR="22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③能决定在扩展一个节点时哪些节点应从搜索树上删除的信息。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8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9" y="3498851"/>
            <a:ext cx="5381229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3762" y="1219202"/>
            <a:ext cx="633283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path finding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876926" y="4078288"/>
            <a:ext cx="2458442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7" y="4155142"/>
              <a:ext cx="543255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85261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42710" y="4495803"/>
            <a:ext cx="2419741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4598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370" y="1524000"/>
            <a:ext cx="2768863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13" y="4116377"/>
            <a:ext cx="2824358" cy="2374241"/>
          </a:xfrm>
          <a:prstGeom prst="rect">
            <a:avLst/>
          </a:prstGeom>
          <a:noFill/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347023" y="32306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</p:spTree>
    <p:extLst>
      <p:ext uri="{BB962C8B-B14F-4D97-AF65-F5344CB8AC3E}">
        <p14:creationId xmlns:p14="http://schemas.microsoft.com/office/powerpoint/2010/main" val="892713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7172" y="1937393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280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777" y="-457200"/>
            <a:ext cx="7924799" cy="7315199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41929119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0083" y="1619732"/>
            <a:ext cx="1029383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前面的各种搜索策略中，实际都假设状态空间中各边的代价都相同，且都为一个单位量。从而，可用路径长度来代替路径的代价。但实际问题中，这种假设不现实，它们的状态空间中的各个边的代价不可能完相同。为此，我们需要在搜索树中给每条边标上其代价。这种边上有代价的树称为代价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在代价树中，可以用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表示从初始节点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的代价，用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表示从父节点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的代价。这样，对节点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= 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+ 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在代价树中，最小代价的路径和最短路径是有可能不同的，最短路径不一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定是最小代价径，最小代价路径也不一定是路径最短。代价树搜索的目的是为了到最佳解，即找到一条代价最小的解路径。</a:t>
            </a:r>
          </a:p>
        </p:txBody>
      </p:sp>
    </p:spTree>
    <p:extLst>
      <p:ext uri="{BB962C8B-B14F-4D97-AF65-F5344CB8AC3E}">
        <p14:creationId xmlns:p14="http://schemas.microsoft.com/office/powerpoint/2010/main" val="140477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7312" y="3072348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738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12" name="椭圆 11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13" name="椭圆 12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4" name="椭圆 13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5" name="直接连接符 14"/>
          <p:cNvCxnSpPr>
            <a:stCxn id="11" idx="4"/>
            <a:endCxn id="12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4"/>
            <a:endCxn id="13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4"/>
            <a:endCxn id="14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sp>
        <p:nvSpPr>
          <p:cNvPr id="19" name="椭圆 18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20" name="直接连接符 19"/>
          <p:cNvCxnSpPr>
            <a:stCxn id="8" idx="0"/>
            <a:endCxn id="23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cxnSpLocks/>
            <a:stCxn id="24" idx="4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3" name="椭圆 22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sp>
        <p:nvSpPr>
          <p:cNvPr id="27" name="椭圆 26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9" name="椭圆 28"/>
          <p:cNvSpPr/>
          <p:nvPr/>
        </p:nvSpPr>
        <p:spPr>
          <a:xfrm>
            <a:off x="3180977" y="3029738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0" name="椭圆 2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/>
          <p:cNvCxnSpPr>
            <a:stCxn id="8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  <a:stCxn id="29" idx="4"/>
            <a:endCxn id="30" idx="0"/>
          </p:cNvCxnSpPr>
          <p:nvPr/>
        </p:nvCxnSpPr>
        <p:spPr>
          <a:xfrm flipH="1">
            <a:off x="3365806" y="3353588"/>
            <a:ext cx="10434" cy="367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3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9" grpId="0" animBg="1"/>
      <p:bldP spid="30" grpId="0" animBg="1"/>
      <p:bldP spid="31" grpId="0"/>
      <p:bldP spid="32" grpId="0"/>
      <p:bldP spid="33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226" y="1143003"/>
            <a:ext cx="5169550" cy="53339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7" y="927237"/>
            <a:ext cx="7252342" cy="4984056"/>
          </a:xfrm>
          <a:prstGeom prst="rect">
            <a:avLst/>
          </a:prstGeom>
        </p:spPr>
      </p:pic>
      <p:sp>
        <p:nvSpPr>
          <p:cNvPr id="8" name="矩形 7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17536927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8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dirty="0"/>
              <a:t>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2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229226" y="4038600"/>
            <a:ext cx="1114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5043488" y="3352800"/>
            <a:ext cx="557213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981201" y="1371600"/>
            <a:ext cx="7643813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14476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566989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8577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566989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436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52725" y="41910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505076" y="5181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043488" y="4343402"/>
            <a:ext cx="67151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009775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805238" y="2286003"/>
            <a:ext cx="309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009775" y="45720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2381250" y="42513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6626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390650" y="4191003"/>
            <a:ext cx="681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57913" y="43434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1885950" y="4038600"/>
            <a:ext cx="68103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2752725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687070" y="2027935"/>
            <a:ext cx="847725" cy="2716411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1885950" y="4953001"/>
            <a:ext cx="6810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1514476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938462" y="4038600"/>
            <a:ext cx="19192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390651" y="5165727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6814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414964" y="2895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86439" y="2895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981575" y="32004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885951" y="4038601"/>
            <a:ext cx="866775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885950" y="2962277"/>
            <a:ext cx="44577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885950" y="4038600"/>
            <a:ext cx="44577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067801" y="2362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634414" y="29718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201026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201026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9996489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820151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9996489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820151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9996489" y="5715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951488" y="2819402"/>
            <a:ext cx="302051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820150" y="3429000"/>
            <a:ext cx="18573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182225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005888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820151" y="3429000"/>
            <a:ext cx="1362075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386762" y="3429000"/>
            <a:ext cx="43338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386763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182225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01187" y="2209801"/>
            <a:ext cx="928688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775150" y="2797317"/>
            <a:ext cx="921175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396161" y="3733801"/>
            <a:ext cx="804864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343775" y="4626117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129711" y="3810001"/>
            <a:ext cx="87629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129711" y="4648201"/>
            <a:ext cx="92868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468873" y="3696731"/>
            <a:ext cx="947737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429875" y="4689394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407155" y="5562602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  <p:sp>
        <p:nvSpPr>
          <p:cNvPr id="74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代价一致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+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贪心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6700" y="2058703"/>
            <a:ext cx="1070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估价函数</a:t>
            </a:r>
          </a:p>
          <a:p>
            <a:pPr marL="0" marR="427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用来估计节点重要性，定义为从初始节点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出发，经过节点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的所有路径中最小路径代价的估计值。一般形式：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f(n)=g(n)+h(n)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55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的实际代价；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的最优路径的估计代价。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9605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45223"/>
            <a:ext cx="1096284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</a:p>
          <a:p>
            <a:pPr marL="0" marR="85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类型：</a:t>
            </a:r>
          </a:p>
          <a:p>
            <a:pPr marL="0" marR="131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全局择优：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表的所有节点中选择一个估价函数值最小的进行扩展。</a:t>
            </a:r>
          </a:p>
          <a:p>
            <a:pPr marL="0" marR="73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局部择优：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仅从刚生成的子节点中选择一个估价函数值最小的进行扩展。</a:t>
            </a:r>
          </a:p>
          <a:p>
            <a:pPr marL="0" marR="91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全局择优搜索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</a:p>
          <a:p>
            <a:pPr marL="0" marR="45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52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</a:p>
          <a:p>
            <a:pPr marL="0" marR="238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12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</a:p>
          <a:p>
            <a:pPr marL="0" marR="723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</a:p>
          <a:p>
            <a:pPr marL="0" marR="9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，计算每一个子节点的估价值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</a:p>
          <a:p>
            <a:pPr marL="0" marR="94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8218" y="1630747"/>
            <a:ext cx="10293834" cy="46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搜索树中每条连接线上的有关代价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表示时间、距离等花费。   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代价一致搜索是宽度优先搜索的一种推广，不是沿着等长度路径断层进行扩展，而是沿着等代价路径断层进行扩展。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代价一致搜索的基本思想是：在代价一致搜索算法中，把从起始节点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到任一节点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的路径代价记为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。从初始节点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开始扩展，若没有得到目标节点，则优先扩展最少代价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的节点，一直如此向下搜索。</a:t>
            </a:r>
          </a:p>
        </p:txBody>
      </p:sp>
    </p:spTree>
    <p:extLst>
      <p:ext uri="{BB962C8B-B14F-4D97-AF65-F5344CB8AC3E}">
        <p14:creationId xmlns:p14="http://schemas.microsoft.com/office/powerpoint/2010/main" val="4536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359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55055"/>
            <a:ext cx="109628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52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八数码难题。设问题的初始状态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和目标状态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如下图所示，且估价函数为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f(n)=d(n)+W(n)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700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d(n)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在搜索树中的深度</a:t>
            </a:r>
          </a:p>
          <a:p>
            <a:pPr marL="0" marR="562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W(n)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不在位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的数码个数。请用全局择优搜索解决该问题。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12" y="2848606"/>
            <a:ext cx="5732053" cy="2342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721" y="5414719"/>
            <a:ext cx="10195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525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该问题的全局择优搜索树如下图所示。在该图中，每个节点旁边的数字是该节点的估价函数值。</a:t>
            </a:r>
          </a:p>
          <a:p>
            <a:pPr marL="0" marR="1072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例如，对节点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，其估价函数值的计算为：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)=d(S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)+W(S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 =1+3=4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5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7394"/>
          <a:stretch/>
        </p:blipFill>
        <p:spPr>
          <a:xfrm>
            <a:off x="1866915" y="39150"/>
            <a:ext cx="8555278" cy="6704436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 bwMode="auto">
          <a:xfrm>
            <a:off x="145282" y="391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6882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"/>
    </mc:Choice>
    <mc:Fallback xmlns="">
      <p:transition spd="slow" advTm="8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1295399"/>
            <a:ext cx="12192000" cy="3262314"/>
            <a:chOff x="0" y="1295399"/>
            <a:chExt cx="12192000" cy="3262314"/>
          </a:xfrm>
        </p:grpSpPr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5791200" y="17525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8763000" y="3238499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</a:t>
              </a: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2819400" y="31241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38862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78486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</a:t>
              </a: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5715000" y="129539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6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9448800" y="328826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0</a:t>
              </a: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038600"/>
              <a:ext cx="121920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</a:p>
          </p:txBody>
        </p:sp>
        <p:sp>
          <p:nvSpPr>
            <p:cNvPr id="16398" name="Text Box 15"/>
            <p:cNvSpPr txBox="1">
              <a:spLocks noChangeArrowheads="1"/>
            </p:cNvSpPr>
            <p:nvPr/>
          </p:nvSpPr>
          <p:spPr bwMode="auto">
            <a:xfrm>
              <a:off x="3505200" y="3200399"/>
              <a:ext cx="762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=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</a:p>
          </p:txBody>
        </p:sp>
        <p:cxnSp>
          <p:nvCxnSpPr>
            <p:cNvPr id="26" name="Curved Connector 25"/>
            <p:cNvCxnSpPr>
              <a:stCxn id="16389" idx="2"/>
              <a:endCxn id="16388" idx="2"/>
            </p:cNvCxnSpPr>
            <p:nvPr/>
          </p:nvCxnSpPr>
          <p:spPr>
            <a:xfrm rot="16200000" flipH="1">
              <a:off x="6038850" y="781049"/>
              <a:ext cx="114301" cy="5943600"/>
            </a:xfrm>
            <a:prstGeom prst="curvedConnector3">
              <a:avLst>
                <a:gd name="adj1" fmla="val 792305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16389" idx="0"/>
              <a:endCxn id="16387" idx="1"/>
            </p:cNvCxnSpPr>
            <p:nvPr/>
          </p:nvCxnSpPr>
          <p:spPr>
            <a:xfrm rot="5400000" flipH="1" flipV="1">
              <a:off x="3914776" y="1247774"/>
              <a:ext cx="1085849" cy="266700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7"/>
            <p:cNvCxnSpPr>
              <a:stCxn id="16387" idx="3"/>
              <a:endCxn id="16388" idx="0"/>
            </p:cNvCxnSpPr>
            <p:nvPr/>
          </p:nvCxnSpPr>
          <p:spPr>
            <a:xfrm>
              <a:off x="6400800" y="2038349"/>
              <a:ext cx="2667000" cy="120015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319356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013" y="23018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代价一致搜索的一般算法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64" y="1369139"/>
            <a:ext cx="1114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=0,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建立一个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表，置为空；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）检查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表是否为空表，若为空，则问题无解，失败退出；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表的第一个节点取出放入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是否为目标节点，若是则得到问题的解成功退出；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不可扩展，则转第（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， 生成子节点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=1,2,……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），将其子节点放入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表，并为每个子节点设置指向父节点的指针，计算各个节点的代价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 ，将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表内的节点按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）从小到大排序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转向第（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）步。</a:t>
            </a:r>
          </a:p>
        </p:txBody>
      </p:sp>
    </p:spTree>
    <p:extLst>
      <p:ext uri="{BB962C8B-B14F-4D97-AF65-F5344CB8AC3E}">
        <p14:creationId xmlns:p14="http://schemas.microsoft.com/office/powerpoint/2010/main" val="6409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"/>
    </mc:Choice>
    <mc:Fallback xmlns="">
      <p:transition spd="slow" advTm="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285475" y="334042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3173" y="2642279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394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0538" y="262113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4820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680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0137" y="2654637"/>
            <a:ext cx="520304" cy="371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16" name="直接连接符 15"/>
          <p:cNvCxnSpPr>
            <a:endCxn id="15" idx="0"/>
          </p:cNvCxnSpPr>
          <p:nvPr/>
        </p:nvCxnSpPr>
        <p:spPr>
          <a:xfrm>
            <a:off x="935908" y="2643936"/>
            <a:ext cx="505896" cy="382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83248" y="30223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3" name="椭圆 22"/>
          <p:cNvSpPr/>
          <p:nvPr/>
        </p:nvSpPr>
        <p:spPr>
          <a:xfrm>
            <a:off x="730304" y="2328834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25" name="直接连接符 24"/>
          <p:cNvCxnSpPr>
            <a:endCxn id="26" idx="0"/>
          </p:cNvCxnSpPr>
          <p:nvPr/>
        </p:nvCxnSpPr>
        <p:spPr>
          <a:xfrm flipH="1">
            <a:off x="378511" y="3338155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83248" y="3709759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27" name="椭圆 26"/>
          <p:cNvSpPr/>
          <p:nvPr/>
        </p:nvSpPr>
        <p:spPr>
          <a:xfrm>
            <a:off x="182190" y="301553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0" name="椭圆 29"/>
          <p:cNvSpPr/>
          <p:nvPr/>
        </p:nvSpPr>
        <p:spPr>
          <a:xfrm>
            <a:off x="1251790" y="3023569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31" name="直接连接符 30"/>
          <p:cNvCxnSpPr>
            <a:endCxn id="32" idx="0"/>
          </p:cNvCxnSpPr>
          <p:nvPr/>
        </p:nvCxnSpPr>
        <p:spPr>
          <a:xfrm flipH="1">
            <a:off x="3370650" y="3355944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3" name="椭圆 32"/>
          <p:cNvSpPr/>
          <p:nvPr/>
        </p:nvSpPr>
        <p:spPr>
          <a:xfrm>
            <a:off x="3174329" y="303332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4" name="椭圆 33"/>
          <p:cNvSpPr/>
          <p:nvPr/>
        </p:nvSpPr>
        <p:spPr>
          <a:xfrm>
            <a:off x="3809981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9" name="椭圆 38"/>
          <p:cNvSpPr/>
          <p:nvPr/>
        </p:nvSpPr>
        <p:spPr>
          <a:xfrm>
            <a:off x="185205" y="371197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508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58745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017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279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1375" y="259477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1002" y="26033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958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>
            <a:stCxn id="34" idx="4"/>
            <a:endCxn id="33" idx="0"/>
          </p:cNvCxnSpPr>
          <p:nvPr/>
        </p:nvCxnSpPr>
        <p:spPr>
          <a:xfrm flipH="1">
            <a:off x="3369592" y="2650705"/>
            <a:ext cx="635652" cy="3826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850310" y="2738311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830558" y="3391035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  <a:endCxn id="30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57362" y="323794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>
            <a:stCxn id="30" idx="4"/>
            <a:endCxn id="39" idx="0"/>
          </p:cNvCxnSpPr>
          <p:nvPr/>
        </p:nvCxnSpPr>
        <p:spPr>
          <a:xfrm flipH="1">
            <a:off x="380468" y="3347419"/>
            <a:ext cx="1066585" cy="3645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stCxn id="33" idx="5"/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77844" y="336672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725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33" y="104286"/>
            <a:ext cx="7427725" cy="6858000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2022076" y="444152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62" name="矩形 61"/>
          <p:cNvSpPr/>
          <p:nvPr/>
        </p:nvSpPr>
        <p:spPr>
          <a:xfrm>
            <a:off x="-790575" y="5461105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代价一致搜索（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Uniform-cost/Cheapest-first 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4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"/>
    </mc:Choice>
    <mc:Fallback xmlns=""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73" grpId="0"/>
      <p:bldP spid="65" grpId="0"/>
      <p:bldP spid="65" grpId="1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2" grpId="0"/>
      <p:bldP spid="41" grpId="0"/>
      <p:bldP spid="42" grpId="0"/>
      <p:bldP spid="43" grpId="0"/>
      <p:bldP spid="44" grpId="0"/>
      <p:bldP spid="48" grpId="0"/>
      <p:bldP spid="51" grpId="0"/>
      <p:bldP spid="51" grpId="1"/>
      <p:bldP spid="58" grpId="0"/>
      <p:bldP spid="57" grpId="0"/>
      <p:bldP spid="57" grpId="1"/>
      <p:bldP spid="71" grpId="0" animBg="1"/>
      <p:bldP spid="75" grpId="0"/>
      <p:bldP spid="77" grpId="0"/>
      <p:bldP spid="77" grpId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3545" y="857939"/>
            <a:ext cx="7204286" cy="532555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B07A1B0-AC33-48B2-A891-18686B86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6543" y="872068"/>
            <a:ext cx="7215715" cy="5333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C99E81D-CACB-4119-A15D-267CE0EA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7C80C51-D90E-43FA-9726-21E8330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UCS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C7D894-ECFF-4DD2-9490-5B3FBA16A9E9}"/>
              </a:ext>
            </a:extLst>
          </p:cNvPr>
          <p:cNvSpPr/>
          <p:nvPr/>
        </p:nvSpPr>
        <p:spPr>
          <a:xfrm>
            <a:off x="1888103" y="5493038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b="1" kern="0" dirty="0">
                <a:solidFill>
                  <a:srgbClr val="000000"/>
                </a:solidFill>
                <a:latin typeface="Calibri"/>
                <a:ea typeface="楷体_GB2312" pitchFamily="49" charset="-122"/>
              </a:rPr>
              <a:t>假设同一优先级扩展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3" y="1314450"/>
            <a:ext cx="8522558" cy="39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"/>
    </mc:Choice>
    <mc:Fallback xmlns="">
      <p:transition spd="slow" advTm="96"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1626</Words>
  <Application>Microsoft Office PowerPoint</Application>
  <PresentationFormat>宽屏</PresentationFormat>
  <Paragraphs>278</Paragraphs>
  <Slides>34</Slides>
  <Notes>12</Notes>
  <HiddenSlides>2</HiddenSlides>
  <MMClips>9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等线</vt:lpstr>
      <vt:lpstr>等线 Light</vt:lpstr>
      <vt:lpstr>FangSong_GB2312</vt:lpstr>
      <vt:lpstr>黑体</vt:lpstr>
      <vt:lpstr>华文隶书</vt:lpstr>
      <vt:lpstr>楷体_GB2312</vt:lpstr>
      <vt:lpstr>Arial</vt:lpstr>
      <vt:lpstr>Calibri</vt:lpstr>
      <vt:lpstr>Times New Roman</vt:lpstr>
      <vt:lpstr>Wingdings</vt:lpstr>
      <vt:lpstr>1_Office 主题​​</vt:lpstr>
      <vt:lpstr>2_dan-berkeley-nlp-v1</vt:lpstr>
      <vt:lpstr>3_dan-berkeley-nlp-v1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Search and Models</vt:lpstr>
      <vt:lpstr>Search Gone Wrong?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Search</vt:lpstr>
      <vt:lpstr>PowerPoint 演示文稿</vt:lpstr>
      <vt:lpstr>PowerPoint 演示文稿</vt:lpstr>
      <vt:lpstr>PowerPoint 演示文稿</vt:lpstr>
      <vt:lpstr>When should A terminate?</vt:lpstr>
      <vt:lpstr>PowerPoint 演示文稿</vt:lpstr>
      <vt:lpstr>PowerPoint 演示文稿</vt:lpstr>
      <vt:lpstr>Is A Optimal?</vt:lpstr>
      <vt:lpstr>Idea: Admissibility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Qince Li</dc:creator>
  <cp:lastModifiedBy>Qince Li</cp:lastModifiedBy>
  <cp:revision>17</cp:revision>
  <dcterms:created xsi:type="dcterms:W3CDTF">2017-12-20T05:32:25Z</dcterms:created>
  <dcterms:modified xsi:type="dcterms:W3CDTF">2019-12-03T02:36:18Z</dcterms:modified>
</cp:coreProperties>
</file>